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1" r:id="rId35"/>
    <p:sldId id="290" r:id="rId36"/>
    <p:sldId id="293" r:id="rId37"/>
    <p:sldId id="292" r:id="rId38"/>
    <p:sldId id="294" r:id="rId39"/>
    <p:sldId id="295" r:id="rId40"/>
    <p:sldId id="297" r:id="rId41"/>
    <p:sldId id="298" r:id="rId42"/>
    <p:sldId id="296" r:id="rId43"/>
    <p:sldId id="299" r:id="rId44"/>
    <p:sldId id="302" r:id="rId45"/>
    <p:sldId id="301" r:id="rId46"/>
    <p:sldId id="300" r:id="rId47"/>
    <p:sldId id="287" r:id="rId48"/>
    <p:sldId id="303" r:id="rId4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9900"/>
    <a:srgbClr val="CC6600"/>
    <a:srgbClr val="00CC66"/>
    <a:srgbClr val="FF0000"/>
    <a:srgbClr val="FFCC00"/>
    <a:srgbClr val="FFFF00"/>
    <a:srgbClr val="2C2C2C"/>
    <a:srgbClr val="996600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6" d="100"/>
          <a:sy n="66" d="100"/>
        </p:scale>
        <p:origin x="1280" y="40"/>
      </p:cViewPr>
      <p:guideLst>
        <p:guide orient="horz" pos="2160"/>
        <p:guide pos="2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125CF-F23F-456E-9EBB-CA39F8C56790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49BA9-204D-48DD-A02B-CE9B4D2BA5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5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49BA9-204D-48DD-A02B-CE9B4D2BA5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6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49BA9-204D-48DD-A02B-CE9B4D2BA5A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9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74ADF-126D-4DF2-B772-E8898268A2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8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1E70C-F28A-44EF-80B9-0E6382D0B3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4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DD9DB-16E4-4834-AA6C-16FB586A14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4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0DDC5-9302-4382-937B-59949DD2D6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96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6A2C4-53FA-4ACD-9DEC-32C320A092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08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CBDE3-F515-4821-B39E-D08233715E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21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A9ED5-C01D-4D8D-9FA7-6EBB22A993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26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2CCBC-D8DF-47BF-907D-EC7E2081CE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96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BC0DE-79B7-40BE-8E5D-625D1222D1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7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65E31-D931-4692-9CC6-73575EADA4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60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45310-909D-4363-835E-A25968F142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6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075F8-607F-4342-8494-2B551AAB45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9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A95CD-4D3A-4D53-BF7E-AF10C5AD46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D8BA9-8E8C-4E92-B8A5-44FFCD4B29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74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E0069-2FAA-4F5A-8C55-7BA0263177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CDB9F-AB3A-45AD-B802-E9E2B0730E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6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DAEF0-13BB-4B0B-94F4-E7C863B578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8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B5A66-0D9A-426E-A26C-9D6910FAD3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6F95E-4529-450F-A844-7FB3F971C9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5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3A8B7-71DA-4CD0-9B0C-A541169257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9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44216-6159-4849-903A-5CEFA86077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22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F3777-8127-4198-B310-6238E6C76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25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29B0716-128F-441A-9D49-4B85673DF5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SimSun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E8CF450-773D-4444-883A-B926877611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SimSun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eb.cs.wpi.edu/~emmanuel/courses/cs528/F17/slides/lecture06b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eatfabric.com/blogs/anubis_2_malware_and_afterlife.html" TargetMode="External"/><Relationship Id="rId2" Type="http://schemas.openxmlformats.org/officeDocument/2006/relationships/hyperlink" Target="https://lukasstefanko.com/2016/02/android-mazarbot-stealing-credit-card-information-in-italy-with-certified-issued-by-putin.html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2450" y="2085975"/>
            <a:ext cx="8039100" cy="2308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54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Demysify </a:t>
            </a:r>
          </a:p>
          <a:p>
            <a:pPr algn="ctr" eaLnBrk="1" hangingPunct="1">
              <a:defRPr/>
            </a:pPr>
            <a:endParaRPr lang="en-US" altLang="zh-CN" sz="36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US" altLang="zh-CN" sz="5400" b="1" smtClean="0">
                <a:solidFill>
                  <a:srgbClr val="DF36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Anubis Bankbot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-15875" y="1597025"/>
            <a:ext cx="403701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-15875" y="1463675"/>
            <a:ext cx="362902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5530850" y="5149850"/>
            <a:ext cx="361632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110163" y="5016500"/>
            <a:ext cx="40338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4478" y="1018540"/>
            <a:ext cx="2531745" cy="10763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Social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Engineering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12293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294063"/>
            <a:ext cx="34163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3352800"/>
            <a:ext cx="4081462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文本框 9"/>
          <p:cNvSpPr txBox="1">
            <a:spLocks noChangeArrowheads="1"/>
          </p:cNvSpPr>
          <p:nvPr/>
        </p:nvSpPr>
        <p:spPr bwMode="auto">
          <a:xfrm>
            <a:off x="330200" y="5862638"/>
            <a:ext cx="3594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/>
              <a:t>Currency-Gold-Euro</a:t>
            </a:r>
          </a:p>
        </p:txBody>
      </p:sp>
      <p:sp>
        <p:nvSpPr>
          <p:cNvPr id="12296" name="文本框 11"/>
          <p:cNvSpPr txBox="1">
            <a:spLocks noChangeArrowheads="1"/>
          </p:cNvSpPr>
          <p:nvPr/>
        </p:nvSpPr>
        <p:spPr bwMode="auto">
          <a:xfrm>
            <a:off x="4872038" y="5862638"/>
            <a:ext cx="35925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/>
              <a:t>Currency Center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027238" y="4808538"/>
            <a:ext cx="1008062" cy="287337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71800" y="2249488"/>
            <a:ext cx="2724150" cy="8302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800" b="1" noProof="1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Disguise</a:t>
            </a:r>
            <a:endParaRPr lang="en-US" altLang="zh-CN" sz="4800" b="1" noProof="1"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4" descr="downlo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92188"/>
            <a:ext cx="317341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835275" y="171450"/>
            <a:ext cx="316230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First  stage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16" name="文本框 6"/>
          <p:cNvSpPr txBox="1">
            <a:spLocks noChangeArrowheads="1"/>
          </p:cNvSpPr>
          <p:nvPr/>
        </p:nvSpPr>
        <p:spPr bwMode="auto">
          <a:xfrm>
            <a:off x="4465638" y="1289050"/>
            <a:ext cx="406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Downloader installed</a:t>
            </a:r>
          </a:p>
        </p:txBody>
      </p:sp>
      <p:sp>
        <p:nvSpPr>
          <p:cNvPr id="13317" name="文本框 7"/>
          <p:cNvSpPr txBox="1">
            <a:spLocks noChangeArrowheads="1"/>
          </p:cNvSpPr>
          <p:nvPr/>
        </p:nvSpPr>
        <p:spPr bwMode="auto">
          <a:xfrm>
            <a:off x="4465638" y="2165350"/>
            <a:ext cx="4067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Prompt “App needs to be updated” when open</a:t>
            </a:r>
          </a:p>
        </p:txBody>
      </p:sp>
      <p:sp>
        <p:nvSpPr>
          <p:cNvPr id="13318" name="文本框 8"/>
          <p:cNvSpPr txBox="1">
            <a:spLocks noChangeArrowheads="1"/>
          </p:cNvSpPr>
          <p:nvPr/>
        </p:nvSpPr>
        <p:spPr bwMode="auto">
          <a:xfrm>
            <a:off x="4465638" y="3230563"/>
            <a:ext cx="4067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Forward to the real legitimate app at Google Play Store</a:t>
            </a:r>
          </a:p>
        </p:txBody>
      </p:sp>
      <p:sp>
        <p:nvSpPr>
          <p:cNvPr id="13319" name="文本框 9"/>
          <p:cNvSpPr txBox="1">
            <a:spLocks noChangeArrowheads="1"/>
          </p:cNvSpPr>
          <p:nvPr/>
        </p:nvSpPr>
        <p:spPr bwMode="auto">
          <a:xfrm>
            <a:off x="4465638" y="4217988"/>
            <a:ext cx="406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The real legitimate app installed</a:t>
            </a:r>
          </a:p>
        </p:txBody>
      </p:sp>
      <p:sp>
        <p:nvSpPr>
          <p:cNvPr id="13320" name="文本框 11"/>
          <p:cNvSpPr txBox="1">
            <a:spLocks noChangeArrowheads="1"/>
          </p:cNvSpPr>
          <p:nvPr/>
        </p:nvSpPr>
        <p:spPr bwMode="auto">
          <a:xfrm>
            <a:off x="4351338" y="4999038"/>
            <a:ext cx="42957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Remove the icon of Downloader from homescreen(only the legitimate app left)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499225" y="1657350"/>
            <a:ext cx="0" cy="50800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3317" idx="2"/>
            <a:endCxn id="13318" idx="0"/>
          </p:cNvCxnSpPr>
          <p:nvPr/>
        </p:nvCxnSpPr>
        <p:spPr>
          <a:xfrm>
            <a:off x="6499225" y="2809875"/>
            <a:ext cx="0" cy="4206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3318" idx="2"/>
            <a:endCxn id="13319" idx="0"/>
          </p:cNvCxnSpPr>
          <p:nvPr/>
        </p:nvCxnSpPr>
        <p:spPr>
          <a:xfrm>
            <a:off x="6499225" y="3875088"/>
            <a:ext cx="0" cy="34290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319" idx="2"/>
            <a:endCxn id="13320" idx="0"/>
          </p:cNvCxnSpPr>
          <p:nvPr/>
        </p:nvCxnSpPr>
        <p:spPr>
          <a:xfrm>
            <a:off x="6499225" y="4586288"/>
            <a:ext cx="0" cy="4127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2613" y="5949950"/>
            <a:ext cx="8313737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rgbClr val="DF36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However,  2 in application list !</a:t>
            </a:r>
            <a:endParaRPr lang="en-US" altLang="zh-CN" sz="4400" b="1" noProof="1">
              <a:solidFill>
                <a:srgbClr val="DF36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30463" y="171450"/>
            <a:ext cx="397192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Second  stage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9288" y="1101725"/>
            <a:ext cx="5140325" cy="6445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 downloaded from C&amp;C</a:t>
            </a:r>
            <a:r>
              <a:rPr lang="en-US" altLang="zh-CN" sz="3600" b="1" noProof="1">
                <a:solidFill>
                  <a:srgbClr val="DF36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	</a:t>
            </a:r>
            <a:endParaRPr lang="en-US" altLang="zh-CN" sz="3600" b="1" noProof="1">
              <a:solidFill>
                <a:srgbClr val="DF36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9338" y="2297113"/>
            <a:ext cx="6878637" cy="5222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prompt for activating third-party installation</a:t>
            </a:r>
            <a:endParaRPr lang="en-US" altLang="zh-CN" sz="28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08275" y="3311525"/>
            <a:ext cx="3560763" cy="5222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 app installed</a:t>
            </a:r>
            <a:endParaRPr lang="en-US" altLang="zh-CN" sz="28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92275" y="4384675"/>
            <a:ext cx="5594350" cy="5207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Ask for permissions when opening</a:t>
            </a:r>
            <a:endParaRPr lang="en-US" altLang="zh-CN" sz="28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4797" y="5481638"/>
            <a:ext cx="694613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 app disappears </a:t>
            </a:r>
            <a:r>
              <a:rPr lang="en-US" altLang="zh-CN" sz="28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from </a:t>
            </a:r>
            <a:r>
              <a:rPr lang="en-US" altLang="zh-CN" sz="28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homescreen</a:t>
            </a:r>
            <a:endParaRPr lang="en-US" altLang="zh-CN" sz="28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直接箭头连接符 20"/>
          <p:cNvCxnSpPr>
            <a:stCxn id="4" idx="2"/>
            <a:endCxn id="17" idx="0"/>
          </p:cNvCxnSpPr>
          <p:nvPr/>
        </p:nvCxnSpPr>
        <p:spPr>
          <a:xfrm>
            <a:off x="4489450" y="1746250"/>
            <a:ext cx="0" cy="550863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2"/>
            <a:endCxn id="18" idx="0"/>
          </p:cNvCxnSpPr>
          <p:nvPr/>
        </p:nvCxnSpPr>
        <p:spPr>
          <a:xfrm>
            <a:off x="4489450" y="2819400"/>
            <a:ext cx="0" cy="492125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8" idx="2"/>
            <a:endCxn id="19" idx="0"/>
          </p:cNvCxnSpPr>
          <p:nvPr/>
        </p:nvCxnSpPr>
        <p:spPr>
          <a:xfrm flipH="1">
            <a:off x="4489450" y="3833813"/>
            <a:ext cx="0" cy="550862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2"/>
            <a:endCxn id="20" idx="0"/>
          </p:cNvCxnSpPr>
          <p:nvPr/>
        </p:nvCxnSpPr>
        <p:spPr>
          <a:xfrm flipH="1">
            <a:off x="4487863" y="4905375"/>
            <a:ext cx="1587" cy="576263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460625"/>
            <a:ext cx="89217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460625"/>
            <a:ext cx="9588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490788"/>
            <a:ext cx="1044575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471738"/>
            <a:ext cx="103505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2471738"/>
            <a:ext cx="982663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文本框 10"/>
          <p:cNvSpPr txBox="1">
            <a:spLocks noChangeArrowheads="1"/>
          </p:cNvSpPr>
          <p:nvPr/>
        </p:nvSpPr>
        <p:spPr bwMode="auto">
          <a:xfrm>
            <a:off x="1695450" y="3632200"/>
            <a:ext cx="1492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Update</a:t>
            </a:r>
          </a:p>
        </p:txBody>
      </p:sp>
      <p:sp>
        <p:nvSpPr>
          <p:cNvPr id="15368" name="文本框 11"/>
          <p:cNvSpPr txBox="1">
            <a:spLocks noChangeArrowheads="1"/>
          </p:cNvSpPr>
          <p:nvPr/>
        </p:nvSpPr>
        <p:spPr bwMode="auto">
          <a:xfrm>
            <a:off x="201613" y="3632200"/>
            <a:ext cx="14938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Flash Player Update</a:t>
            </a:r>
          </a:p>
        </p:txBody>
      </p:sp>
      <p:sp>
        <p:nvSpPr>
          <p:cNvPr id="15369" name="文本框 12"/>
          <p:cNvSpPr txBox="1">
            <a:spLocks noChangeArrowheads="1"/>
          </p:cNvSpPr>
          <p:nvPr/>
        </p:nvSpPr>
        <p:spPr bwMode="auto">
          <a:xfrm>
            <a:off x="3268663" y="3632200"/>
            <a:ext cx="14922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Operator Update</a:t>
            </a:r>
          </a:p>
        </p:txBody>
      </p:sp>
      <p:sp>
        <p:nvSpPr>
          <p:cNvPr id="15370" name="文本框 13"/>
          <p:cNvSpPr txBox="1">
            <a:spLocks noChangeArrowheads="1"/>
          </p:cNvSpPr>
          <p:nvPr/>
        </p:nvSpPr>
        <p:spPr bwMode="auto">
          <a:xfrm>
            <a:off x="5073650" y="3632200"/>
            <a:ext cx="14922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Service Update</a:t>
            </a:r>
          </a:p>
        </p:txBody>
      </p:sp>
      <p:sp>
        <p:nvSpPr>
          <p:cNvPr id="15371" name="文本框 14"/>
          <p:cNvSpPr txBox="1">
            <a:spLocks noChangeArrowheads="1"/>
          </p:cNvSpPr>
          <p:nvPr/>
        </p:nvSpPr>
        <p:spPr bwMode="auto">
          <a:xfrm>
            <a:off x="6761163" y="3632200"/>
            <a:ext cx="14938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System Update</a:t>
            </a:r>
          </a:p>
        </p:txBody>
      </p:sp>
      <p:sp>
        <p:nvSpPr>
          <p:cNvPr id="15372" name="文本框 15"/>
          <p:cNvSpPr txBox="1">
            <a:spLocks noChangeArrowheads="1"/>
          </p:cNvSpPr>
          <p:nvPr/>
        </p:nvSpPr>
        <p:spPr bwMode="auto">
          <a:xfrm>
            <a:off x="52388" y="1466850"/>
            <a:ext cx="5794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B0F0"/>
                </a:solidFill>
              </a:rPr>
              <a:t>Icons of downloaded app could be:</a:t>
            </a:r>
          </a:p>
        </p:txBody>
      </p:sp>
      <p:sp>
        <p:nvSpPr>
          <p:cNvPr id="6" name="矩形 5"/>
          <p:cNvSpPr/>
          <p:nvPr/>
        </p:nvSpPr>
        <p:spPr>
          <a:xfrm>
            <a:off x="2430463" y="171450"/>
            <a:ext cx="397192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Second  stage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30463" y="171450"/>
            <a:ext cx="397192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Second  stage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56" y="1124808"/>
            <a:ext cx="3345713" cy="5112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81338" y="366713"/>
            <a:ext cx="3176587" cy="7064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Persistence 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11" name="文本框 4"/>
          <p:cNvSpPr txBox="1">
            <a:spLocks noChangeArrowheads="1"/>
          </p:cNvSpPr>
          <p:nvPr/>
        </p:nvSpPr>
        <p:spPr bwMode="auto">
          <a:xfrm>
            <a:off x="285750" y="2405063"/>
            <a:ext cx="85725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'</a:t>
            </a:r>
            <a:r>
              <a:rPr lang="zh-CN" altLang="en-US" sz="2000"/>
              <a:t>Allows an application to receive the Intent.ACTION_BOOT_COMPLETED that is broadcast after the system finishes booting</a:t>
            </a:r>
            <a:r>
              <a:rPr lang="en-US" altLang="zh-CN" sz="2000"/>
              <a:t>' </a:t>
            </a:r>
          </a:p>
          <a:p>
            <a:pPr eaLnBrk="1" hangingPunct="1"/>
            <a:r>
              <a:rPr lang="en-US" altLang="zh-CN" sz="2000"/>
              <a:t>--- official Google android developer website</a:t>
            </a:r>
          </a:p>
        </p:txBody>
      </p:sp>
      <p:sp>
        <p:nvSpPr>
          <p:cNvPr id="17412" name="文本框 5"/>
          <p:cNvSpPr txBox="1">
            <a:spLocks noChangeArrowheads="1"/>
          </p:cNvSpPr>
          <p:nvPr/>
        </p:nvSpPr>
        <p:spPr bwMode="auto">
          <a:xfrm>
            <a:off x="133350" y="1533525"/>
            <a:ext cx="4303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0000"/>
                </a:solidFill>
              </a:rPr>
              <a:t>Recieve_boot_completed</a:t>
            </a:r>
          </a:p>
        </p:txBody>
      </p:sp>
      <p:sp>
        <p:nvSpPr>
          <p:cNvPr id="17413" name="文本框 6"/>
          <p:cNvSpPr txBox="1">
            <a:spLocks noChangeArrowheads="1"/>
          </p:cNvSpPr>
          <p:nvPr/>
        </p:nvSpPr>
        <p:spPr bwMode="auto">
          <a:xfrm>
            <a:off x="133350" y="3830638"/>
            <a:ext cx="49720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C00000"/>
                </a:solidFill>
              </a:rPr>
              <a:t>Want to delete from app list ?</a:t>
            </a:r>
          </a:p>
        </p:txBody>
      </p:sp>
      <p:sp>
        <p:nvSpPr>
          <p:cNvPr id="17414" name="文本框 7"/>
          <p:cNvSpPr txBox="1">
            <a:spLocks noChangeArrowheads="1"/>
          </p:cNvSpPr>
          <p:nvPr/>
        </p:nvSpPr>
        <p:spPr bwMode="auto">
          <a:xfrm>
            <a:off x="342900" y="4549775"/>
            <a:ext cx="723582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000" dirty="0"/>
              <a:t>prompt </a:t>
            </a:r>
            <a:r>
              <a:rPr lang="en-US" altLang="zh-CN" sz="2000" dirty="0"/>
              <a:t>“System apps cannot be deleted” when clicking the app </a:t>
            </a:r>
            <a:r>
              <a:rPr lang="en-US" altLang="zh-CN" sz="2000" dirty="0" smtClean="0"/>
              <a:t>icon in settings</a:t>
            </a:r>
            <a:endParaRPr lang="en-US" altLang="zh-CN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/>
              <a:t>user forwarded to </a:t>
            </a:r>
            <a:r>
              <a:rPr lang="en-US" altLang="zh-CN" sz="2000" dirty="0" err="1"/>
              <a:t>homescreen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4475" y="979488"/>
            <a:ext cx="2781300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Accessibility </a:t>
            </a:r>
            <a:endParaRPr lang="en-US" altLang="zh-CN" sz="3200" b="1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435" name="文本框 4"/>
          <p:cNvSpPr txBox="1">
            <a:spLocks noChangeArrowheads="1"/>
          </p:cNvSpPr>
          <p:nvPr/>
        </p:nvSpPr>
        <p:spPr bwMode="auto">
          <a:xfrm>
            <a:off x="244475" y="1638300"/>
            <a:ext cx="85232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'</a:t>
            </a:r>
            <a:r>
              <a:rPr lang="zh-CN" altLang="en-US" dirty="0"/>
              <a:t>Accessibility Services run </a:t>
            </a:r>
            <a:r>
              <a:rPr lang="zh-CN" altLang="en-US" b="1" dirty="0">
                <a:solidFill>
                  <a:srgbClr val="FF0000"/>
                </a:solidFill>
              </a:rPr>
              <a:t>in the background</a:t>
            </a:r>
            <a:r>
              <a:rPr lang="zh-CN" altLang="en-US" dirty="0"/>
              <a:t> and receive callbacks by the system when AccessibilityEvents are fired. Such events denote some state transition in the user interface, for example, </a:t>
            </a:r>
            <a:r>
              <a:rPr lang="zh-CN" altLang="en-US" b="1" dirty="0">
                <a:solidFill>
                  <a:srgbClr val="FF0000"/>
                </a:solidFill>
              </a:rPr>
              <a:t>the focus has changed, a button has been clicked</a:t>
            </a:r>
            <a:r>
              <a:rPr lang="zh-CN" altLang="en-US" dirty="0"/>
              <a:t>, etc. Such a service can optionally request the capability for </a:t>
            </a:r>
            <a:r>
              <a:rPr lang="zh-CN" altLang="en-US" b="1" dirty="0">
                <a:solidFill>
                  <a:srgbClr val="FF0000"/>
                </a:solidFill>
              </a:rPr>
              <a:t>querying</a:t>
            </a:r>
            <a:r>
              <a:rPr lang="zh-CN" altLang="en-US" dirty="0"/>
              <a:t> the content of the </a:t>
            </a:r>
            <a:r>
              <a:rPr lang="zh-CN" altLang="en-US" b="1" dirty="0">
                <a:solidFill>
                  <a:srgbClr val="FF0000"/>
                </a:solidFill>
              </a:rPr>
              <a:t>active window</a:t>
            </a:r>
            <a:r>
              <a:rPr lang="en-US" altLang="zh-CN" dirty="0"/>
              <a:t>' --- Google Android developer website</a:t>
            </a:r>
          </a:p>
        </p:txBody>
      </p:sp>
      <p:sp>
        <p:nvSpPr>
          <p:cNvPr id="18436" name="文本框 7"/>
          <p:cNvSpPr txBox="1">
            <a:spLocks noChangeArrowheads="1"/>
          </p:cNvSpPr>
          <p:nvPr/>
        </p:nvSpPr>
        <p:spPr bwMode="auto">
          <a:xfrm>
            <a:off x="323646" y="3356994"/>
            <a:ext cx="5602288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</a:rPr>
              <a:t>Anubis check 4 types:</a:t>
            </a:r>
          </a:p>
          <a:p>
            <a:pPr eaLnBrk="1" hangingPunct="1"/>
            <a:endParaRPr lang="en-US" altLang="zh-CN">
              <a:solidFill>
                <a:srgbClr val="FF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TYPE_VIEW_CLICKED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TYPE_VIEW_FOCUSED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TYPE_VIEW_TEXT_CHANGED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TYPE_WINDOW_STATE_CHANGED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1788" y="161925"/>
            <a:ext cx="3203575" cy="7064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Undeletable 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45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939800"/>
            <a:ext cx="7110412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文本框 5"/>
          <p:cNvSpPr txBox="1">
            <a:spLocks noChangeArrowheads="1"/>
          </p:cNvSpPr>
          <p:nvPr/>
        </p:nvSpPr>
        <p:spPr bwMode="auto">
          <a:xfrm>
            <a:off x="2039938" y="4705350"/>
            <a:ext cx="48672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SimSun" panose="02010600030101010101" pitchFamily="2" charset="-122"/>
              <a:buAutoNum type="arabicPeriod"/>
            </a:pP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TYPE_WINDOW_STATE_CHANGED</a:t>
            </a:r>
            <a:r>
              <a:rPr lang="zh-CN" altLang="en-US"/>
              <a:t>  </a:t>
            </a:r>
            <a:r>
              <a:rPr lang="en-US" altLang="zh-CN"/>
              <a:t>?</a:t>
            </a:r>
          </a:p>
          <a:p>
            <a:pPr eaLnBrk="1" hangingPunct="1">
              <a:buFont typeface="SimSun" panose="02010600030101010101" pitchFamily="2" charset="-122"/>
              <a:buAutoNum type="arabicPeriod"/>
            </a:pPr>
            <a:endParaRPr lang="en-US" altLang="zh-CN"/>
          </a:p>
          <a:p>
            <a:pPr eaLnBrk="1" hangingPunct="1">
              <a:buFont typeface="SimSun" panose="02010600030101010101" pitchFamily="2" charset="-122"/>
              <a:buAutoNum type="arabicPeriod"/>
            </a:pPr>
            <a:r>
              <a:rPr lang="en-US" altLang="zh-CN"/>
              <a:t>event triggered by </a:t>
            </a:r>
            <a:r>
              <a:rPr lang="en-US" altLang="zh-CN" b="1">
                <a:solidFill>
                  <a:srgbClr val="FF0000"/>
                </a:solidFill>
              </a:rPr>
              <a:t>com.android.settings</a:t>
            </a:r>
            <a:r>
              <a:rPr lang="en-US" altLang="zh-CN"/>
              <a:t> ?</a:t>
            </a:r>
          </a:p>
          <a:p>
            <a:pPr eaLnBrk="1" hangingPunct="1">
              <a:buFont typeface="SimSun" panose="02010600030101010101" pitchFamily="2" charset="-122"/>
              <a:buAutoNum type="arabicPeriod"/>
            </a:pPr>
            <a:endParaRPr lang="en-US" altLang="zh-CN"/>
          </a:p>
          <a:p>
            <a:pPr eaLnBrk="1" hangingPunct="1">
              <a:buFont typeface="SimSun" panose="02010600030101010101" pitchFamily="2" charset="-122"/>
              <a:buAutoNum type="arabicPeriod"/>
            </a:pPr>
            <a:r>
              <a:rPr lang="en-US" altLang="zh-CN"/>
              <a:t>Click the payload app (</a:t>
            </a:r>
            <a:r>
              <a:rPr lang="en-US" altLang="zh-CN" b="1">
                <a:solidFill>
                  <a:srgbClr val="FF0000"/>
                </a:solidFill>
              </a:rPr>
              <a:t>this.a.i(this)</a:t>
            </a:r>
            <a:r>
              <a:rPr lang="en-US" altLang="zh-CN"/>
              <a:t>)? </a:t>
            </a:r>
          </a:p>
          <a:p>
            <a:pPr eaLnBrk="1" hangingPunct="1">
              <a:buFont typeface="SimSun" panose="02010600030101010101" pitchFamily="2" charset="-122"/>
              <a:buAutoNum type="arabicPeriod"/>
            </a:pPr>
            <a:endParaRPr lang="en-US" altLang="zh-CN"/>
          </a:p>
          <a:p>
            <a:pPr eaLnBrk="1" hangingPunct="1">
              <a:buFont typeface="SimSun" panose="02010600030101010101" pitchFamily="2" charset="-122"/>
              <a:buAutoNum type="arabicPeriod"/>
            </a:pPr>
            <a:r>
              <a:rPr lang="en-US" altLang="zh-CN"/>
              <a:t>Uninstall (</a:t>
            </a:r>
            <a:r>
              <a:rPr lang="en-US" altLang="zh-CN" b="1">
                <a:solidFill>
                  <a:srgbClr val="FF0000"/>
                </a:solidFill>
              </a:rPr>
              <a:t>this.f</a:t>
            </a:r>
            <a:r>
              <a:rPr lang="en-US" altLang="zh-CN"/>
              <a:t>)  or to remove (</a:t>
            </a:r>
            <a:r>
              <a:rPr lang="en-US" altLang="zh-CN" b="1">
                <a:solidFill>
                  <a:srgbClr val="FF0000"/>
                </a:solidFill>
              </a:rPr>
              <a:t>this.g</a:t>
            </a:r>
            <a:r>
              <a:rPr lang="en-US" altLang="zh-CN"/>
              <a:t>)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3"/>
          <p:cNvSpPr txBox="1">
            <a:spLocks noChangeArrowheads="1"/>
          </p:cNvSpPr>
          <p:nvPr/>
        </p:nvSpPr>
        <p:spPr bwMode="auto">
          <a:xfrm>
            <a:off x="592138" y="252413"/>
            <a:ext cx="70358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If  all </a:t>
            </a:r>
            <a:r>
              <a:rPr lang="en-US" altLang="zh-CN" sz="2000" b="1"/>
              <a:t> </a:t>
            </a:r>
            <a:r>
              <a:rPr lang="en-US" altLang="zh-CN" sz="2000" b="1">
                <a:solidFill>
                  <a:srgbClr val="FF0000"/>
                </a:solidFill>
              </a:rPr>
              <a:t>true</a:t>
            </a:r>
            <a:r>
              <a:rPr lang="en-US" altLang="zh-CN" sz="2000" b="1"/>
              <a:t>:</a:t>
            </a:r>
          </a:p>
        </p:txBody>
      </p:sp>
      <p:sp>
        <p:nvSpPr>
          <p:cNvPr id="20483" name="文本框 4"/>
          <p:cNvSpPr txBox="1">
            <a:spLocks noChangeArrowheads="1"/>
          </p:cNvSpPr>
          <p:nvPr/>
        </p:nvSpPr>
        <p:spPr bwMode="auto">
          <a:xfrm>
            <a:off x="917575" y="731838"/>
            <a:ext cx="7648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activity(</a:t>
            </a:r>
            <a:r>
              <a:rPr lang="en-US" altLang="zh-CN" b="1">
                <a:solidFill>
                  <a:srgbClr val="FF0000"/>
                </a:solidFill>
              </a:rPr>
              <a:t>a()</a:t>
            </a:r>
            <a:r>
              <a:rPr lang="en-US" altLang="zh-CN"/>
              <a:t>)  is  triggered  </a:t>
            </a:r>
          </a:p>
          <a:p>
            <a:pPr eaLnBrk="1" hangingPunct="1"/>
            <a:r>
              <a:rPr lang="en-US" altLang="zh-CN"/>
              <a:t>(Open AlertDialog with 'System apps cannot be deleted')</a:t>
            </a:r>
          </a:p>
        </p:txBody>
      </p:sp>
      <p:pic>
        <p:nvPicPr>
          <p:cNvPr id="20484" name="图片 5" descr="h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1557338"/>
            <a:ext cx="2936875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82938" y="333375"/>
            <a:ext cx="2809875" cy="7064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Keylogger	 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06" name="文本框 4"/>
          <p:cNvSpPr txBox="1">
            <a:spLocks noChangeArrowheads="1"/>
          </p:cNvSpPr>
          <p:nvPr/>
        </p:nvSpPr>
        <p:spPr bwMode="auto">
          <a:xfrm>
            <a:off x="323850" y="1881188"/>
            <a:ext cx="57197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ym typeface="SimSun" panose="02010600030101010101" pitchFamily="2" charset="-122"/>
              </a:rPr>
              <a:t>TYPE_VIEW_CLICKED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ym typeface="SimSun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ym typeface="SimSun" panose="02010600030101010101" pitchFamily="2" charset="-122"/>
              </a:rPr>
              <a:t>TYPE_VIEW_FOCUSED</a:t>
            </a:r>
          </a:p>
          <a:p>
            <a:pPr marL="0" indent="0" eaLnBrk="1" hangingPunct="1">
              <a:defRPr/>
            </a:pPr>
            <a:endParaRPr lang="en-US" altLang="zh-CN" sz="2400" dirty="0" smtClean="0">
              <a:sym typeface="SimSun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ym typeface="SimSun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ym typeface="SimSun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ym typeface="SimSun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ym typeface="SimSun" panose="02010600030101010101" pitchFamily="2" charset="-122"/>
              </a:rPr>
              <a:t>TYPE_VIEW_TEXT_CHANGED</a:t>
            </a:r>
            <a:endParaRPr lang="zh-CN" altLang="en-US" sz="2400" dirty="0" smtClean="0"/>
          </a:p>
        </p:txBody>
      </p:sp>
      <p:pic>
        <p:nvPicPr>
          <p:cNvPr id="21508" name="图片 6" descr="ezgif.com-add-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881188"/>
            <a:ext cx="3344863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7" descr="ezgif.com-add-text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4149725"/>
            <a:ext cx="3344862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0675" y="193675"/>
            <a:ext cx="24193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Bankbot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4100" name="文本框 5"/>
          <p:cNvSpPr txBox="1">
            <a:spLocks noChangeArrowheads="1"/>
          </p:cNvSpPr>
          <p:nvPr/>
        </p:nvSpPr>
        <p:spPr bwMode="auto">
          <a:xfrm>
            <a:off x="320675" y="1247775"/>
            <a:ext cx="83724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Masquerades as a benign app (similar icon and name)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Ask for administrative privileges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Monitor processes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Compare process names against the targeting banking apps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Create an overlay window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Trick users to put down credentials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/>
              <a:t>Send data to the server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1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" r="50079" b="47989"/>
          <a:stretch>
            <a:fillRect/>
          </a:stretch>
        </p:blipFill>
        <p:spPr bwMode="auto">
          <a:xfrm>
            <a:off x="5105400" y="3421063"/>
            <a:ext cx="3857625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96975"/>
            <a:ext cx="60293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文本框 5"/>
          <p:cNvSpPr txBox="1">
            <a:spLocks noChangeArrowheads="1"/>
          </p:cNvSpPr>
          <p:nvPr/>
        </p:nvSpPr>
        <p:spPr bwMode="auto">
          <a:xfrm>
            <a:off x="1187450" y="5013325"/>
            <a:ext cx="7124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Event</a:t>
            </a:r>
            <a:r>
              <a:rPr lang="en-US" altLang="zh-CN" sz="2000"/>
              <a:t>T</a:t>
            </a:r>
            <a:r>
              <a:rPr lang="zh-CN" altLang="en-US" sz="2000"/>
              <a:t>ype </a:t>
            </a:r>
            <a:r>
              <a:rPr lang="zh-CN" altLang="en-US" sz="2000" b="1">
                <a:solidFill>
                  <a:srgbClr val="FF0000"/>
                </a:solidFill>
              </a:rPr>
              <a:t>16</a:t>
            </a:r>
            <a:r>
              <a:rPr lang="zh-CN" altLang="en-US" sz="2000"/>
              <a:t> </a:t>
            </a:r>
            <a:r>
              <a:rPr lang="en-US" altLang="zh-CN" sz="2000" b="1"/>
              <a:t>: </a:t>
            </a:r>
            <a:r>
              <a:rPr lang="zh-CN" altLang="en-US" sz="2000"/>
              <a:t> TYPE_VIEW_TEXT_CHANGED</a:t>
            </a:r>
          </a:p>
        </p:txBody>
      </p:sp>
      <p:sp>
        <p:nvSpPr>
          <p:cNvPr id="22532" name="文本框 6"/>
          <p:cNvSpPr txBox="1">
            <a:spLocks noChangeArrowheads="1"/>
          </p:cNvSpPr>
          <p:nvPr/>
        </p:nvSpPr>
        <p:spPr bwMode="auto">
          <a:xfrm>
            <a:off x="1187450" y="5486400"/>
            <a:ext cx="68294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obj</a:t>
            </a:r>
            <a:r>
              <a:rPr lang="en-US" altLang="zh-CN" sz="2000"/>
              <a:t>2</a:t>
            </a:r>
            <a:r>
              <a:rPr lang="zh-CN" altLang="en-US" sz="2000"/>
              <a:t> = accessibilityEvent.getText().toString()  </a:t>
            </a:r>
            <a:r>
              <a:rPr lang="en-US" altLang="zh-CN" sz="2000"/>
              <a:t>\\ Get changed text (and then send back to server)</a:t>
            </a:r>
          </a:p>
        </p:txBody>
      </p:sp>
      <p:sp>
        <p:nvSpPr>
          <p:cNvPr id="8" name="矩形 7"/>
          <p:cNvSpPr/>
          <p:nvPr/>
        </p:nvSpPr>
        <p:spPr>
          <a:xfrm>
            <a:off x="1692275" y="1484313"/>
            <a:ext cx="5688013" cy="2889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97225" y="238125"/>
            <a:ext cx="2809875" cy="7064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Keylogger	 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 descr="ezgif.com-gif-maker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566738"/>
            <a:ext cx="3556000" cy="543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566738"/>
            <a:ext cx="4113212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7412" y="188730"/>
            <a:ext cx="497268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宋体" panose="02010600030101010101" pitchFamily="2" charset="-122"/>
              </a:rPr>
              <a:t>What's happening</a:t>
            </a:r>
            <a:endParaRPr lang="en-US" altLang="zh-CN" sz="4400" b="1" noProof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457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090613"/>
            <a:ext cx="7243763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文本框 5"/>
          <p:cNvSpPr txBox="1">
            <a:spLocks noChangeArrowheads="1"/>
          </p:cNvSpPr>
          <p:nvPr/>
        </p:nvSpPr>
        <p:spPr bwMode="auto">
          <a:xfrm>
            <a:off x="1031875" y="2259013"/>
            <a:ext cx="76565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action </a:t>
            </a:r>
            <a:r>
              <a:rPr lang="en-US" altLang="zh-CN" sz="2000" b="1">
                <a:solidFill>
                  <a:srgbClr val="FF0000"/>
                </a:solidFill>
              </a:rPr>
              <a:t>16 </a:t>
            </a:r>
            <a:r>
              <a:rPr lang="en-US" altLang="zh-CN" sz="2000"/>
              <a:t>:  ACTION_CLICK</a:t>
            </a:r>
          </a:p>
          <a:p>
            <a:pPr eaLnBrk="1" hangingPunct="1"/>
            <a:r>
              <a:rPr lang="en-US" altLang="zh-CN" sz="2000"/>
              <a:t>    </a:t>
            </a:r>
            <a:r>
              <a:rPr lang="en-US" altLang="zh-CN" sz="2000" b="1">
                <a:solidFill>
                  <a:srgbClr val="FF0000"/>
                </a:solidFill>
              </a:rPr>
              <a:t>this.e</a:t>
            </a:r>
            <a:r>
              <a:rPr lang="en-US" altLang="zh-CN" sz="2000"/>
              <a:t>   :        StringYes</a:t>
            </a:r>
          </a:p>
        </p:txBody>
      </p:sp>
      <p:sp>
        <p:nvSpPr>
          <p:cNvPr id="7" name="下箭头标注 6"/>
          <p:cNvSpPr/>
          <p:nvPr/>
        </p:nvSpPr>
        <p:spPr>
          <a:xfrm>
            <a:off x="1031875" y="3100388"/>
            <a:ext cx="7345363" cy="1223962"/>
          </a:xfrm>
          <a:prstGeom prst="downArrowCallout">
            <a:avLst/>
          </a:prstGeom>
          <a:noFill/>
          <a:ln w="38100">
            <a:solidFill>
              <a:srgbClr val="FFC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b="1" noProof="1">
                <a:solidFill>
                  <a:srgbClr val="FF0000"/>
                </a:solidFill>
              </a:rPr>
              <a:t>Accessibility </a:t>
            </a:r>
          </a:p>
        </p:txBody>
      </p:sp>
      <p:pic>
        <p:nvPicPr>
          <p:cNvPr id="2458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4313238"/>
            <a:ext cx="52482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050" y="776288"/>
            <a:ext cx="5033963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Disarm Play Protect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603" name="Picture 2" descr="https://eybisi.run/Mobile-Malware-Analysis-Tricks-used-in-Anubis/playprot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8728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34963" y="3716338"/>
            <a:ext cx="7345362" cy="2174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82775" y="300038"/>
            <a:ext cx="5372100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Acquire Package List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62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989138"/>
            <a:ext cx="8677275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284663" y="2924175"/>
            <a:ext cx="237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87575" y="4746625"/>
            <a:ext cx="4762500" cy="92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com.x.bank</a:t>
            </a:r>
            <a:r>
              <a:rPr lang="en-US" altLang="zh-CN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?</a:t>
            </a:r>
            <a:endParaRPr lang="zh-CN" alt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虚尾箭头 3"/>
          <p:cNvSpPr/>
          <p:nvPr/>
        </p:nvSpPr>
        <p:spPr>
          <a:xfrm rot="5400000">
            <a:off x="3973512" y="555626"/>
            <a:ext cx="981075" cy="431800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43238" y="1020763"/>
            <a:ext cx="2914650" cy="1108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 B</a:t>
            </a:r>
            <a:endParaRPr lang="zh-CN" alt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652" name="文本框 5"/>
          <p:cNvSpPr txBox="1">
            <a:spLocks noChangeArrowheads="1"/>
          </p:cNvSpPr>
          <p:nvPr/>
        </p:nvSpPr>
        <p:spPr bwMode="auto">
          <a:xfrm>
            <a:off x="1295400" y="2405063"/>
            <a:ext cx="6408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FF0000"/>
                </a:solidFill>
              </a:rPr>
              <a:t>Accurate Fake SMS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771775" y="2205038"/>
            <a:ext cx="3384550" cy="0"/>
          </a:xfrm>
          <a:prstGeom prst="straightConnector1">
            <a:avLst/>
          </a:prstGeom>
          <a:ln w="38100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771775" y="2305050"/>
            <a:ext cx="3384550" cy="0"/>
          </a:xfrm>
          <a:prstGeom prst="straightConnector1">
            <a:avLst/>
          </a:prstGeom>
          <a:ln w="38100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5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990850"/>
            <a:ext cx="45370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燕尾形 16"/>
          <p:cNvSpPr/>
          <p:nvPr/>
        </p:nvSpPr>
        <p:spPr>
          <a:xfrm rot="5400000">
            <a:off x="4175125" y="4689475"/>
            <a:ext cx="649288" cy="719138"/>
          </a:xfrm>
          <a:prstGeom prst="chevron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4175919" y="5193506"/>
            <a:ext cx="647700" cy="719138"/>
          </a:xfrm>
          <a:prstGeom prst="chevron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70063" y="5726113"/>
            <a:ext cx="5459412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dirty="0">
                <a:ln w="0"/>
                <a:solidFill>
                  <a:srgbClr val="CC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encil" panose="040409050D0802020404" pitchFamily="82" charset="0"/>
              </a:rPr>
              <a:t>Fake overlay !</a:t>
            </a:r>
            <a:endParaRPr lang="zh-CN" altLang="en-US" sz="5400" dirty="0">
              <a:ln w="0"/>
              <a:solidFill>
                <a:srgbClr val="CC66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5875" y="20638"/>
            <a:ext cx="3760788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Overlay Attack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67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836613"/>
            <a:ext cx="3660775" cy="584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文本框 5"/>
          <p:cNvSpPr txBox="1">
            <a:spLocks noChangeArrowheads="1"/>
          </p:cNvSpPr>
          <p:nvPr/>
        </p:nvSpPr>
        <p:spPr bwMode="auto">
          <a:xfrm>
            <a:off x="252413" y="827088"/>
            <a:ext cx="48958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Source Code Pro" panose="020B0509030403020204" pitchFamily="49" charset="0"/>
              </a:rPr>
              <a:t>Backtracked to early 2016 (</a:t>
            </a:r>
            <a:r>
              <a:rPr lang="en-US" altLang="zh-CN" sz="2000" dirty="0" err="1">
                <a:latin typeface="Source Code Pro" panose="020B0509030403020204" pitchFamily="49" charset="0"/>
              </a:rPr>
              <a:t>MazarBot</a:t>
            </a:r>
            <a:r>
              <a:rPr lang="en-US" altLang="zh-CN" sz="2000" dirty="0">
                <a:latin typeface="Source Code Pro" panose="020B0509030403020204" pitchFamily="49" charset="0"/>
              </a:rPr>
              <a:t>) [1]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000" dirty="0">
              <a:latin typeface="Source Code Pro" panose="020B0509030403020204" pitchFamily="49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Source Code Pro" panose="020B0509030403020204" pitchFamily="49" charset="0"/>
              </a:rPr>
              <a:t>Collect users’ private 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000" dirty="0">
              <a:latin typeface="Source Code Pro" panose="020B0509030403020204" pitchFamily="49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Source Code Pro" panose="020B0509030403020204" pitchFamily="49" charset="0"/>
              </a:rPr>
              <a:t>As soon as targeted app [2] is opened:</a:t>
            </a:r>
          </a:p>
          <a:p>
            <a:pPr lvl="2" eaLnBrk="1" hangingPunct="1">
              <a:lnSpc>
                <a:spcPct val="200000"/>
              </a:lnSpc>
              <a:buFont typeface="Source Code Pro" panose="020B0509030403020204" pitchFamily="49" charset="0"/>
              <a:buChar char="­"/>
            </a:pPr>
            <a:r>
              <a:rPr lang="en-US" altLang="zh-CN" sz="2000" dirty="0">
                <a:latin typeface="Source Code Pro" panose="020B0509030403020204" pitchFamily="49" charset="0"/>
              </a:rPr>
              <a:t>Malware Triggered     </a:t>
            </a:r>
          </a:p>
          <a:p>
            <a:pPr lvl="2" eaLnBrk="1" hangingPunct="1">
              <a:lnSpc>
                <a:spcPct val="200000"/>
              </a:lnSpc>
              <a:buFont typeface="Source Code Pro" panose="020B0509030403020204" pitchFamily="49" charset="0"/>
              <a:buChar char="­"/>
            </a:pPr>
            <a:r>
              <a:rPr lang="en-US" altLang="zh-CN" sz="2000" dirty="0">
                <a:latin typeface="Source Code Pro" panose="020B0509030403020204" pitchFamily="49" charset="0"/>
              </a:rPr>
              <a:t>Pull specific phishing page from C&amp;C</a:t>
            </a:r>
          </a:p>
          <a:p>
            <a:pPr lvl="2" eaLnBrk="1" hangingPunct="1">
              <a:lnSpc>
                <a:spcPct val="200000"/>
              </a:lnSpc>
              <a:buFont typeface="Source Code Pro" panose="020B0509030403020204" pitchFamily="49" charset="0"/>
              <a:buChar char="­"/>
            </a:pPr>
            <a:r>
              <a:rPr lang="en-US" altLang="zh-CN" sz="2000" dirty="0">
                <a:latin typeface="Source Code Pro" panose="020B0509030403020204" pitchFamily="49" charset="0"/>
              </a:rPr>
              <a:t>Overlay over targeted banking app </a:t>
            </a:r>
            <a:endParaRPr lang="zh-CN" altLang="en-US" sz="2000" dirty="0">
              <a:latin typeface="Source Code Pro" panose="020B0509030403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19" y="892957"/>
            <a:ext cx="7164216" cy="51299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1547" y="165843"/>
            <a:ext cx="626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Targeted App List (Some)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528827" y="6165228"/>
            <a:ext cx="677108" cy="504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dirty="0" smtClean="0"/>
              <a:t>…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956" y="1196814"/>
            <a:ext cx="885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How malware detect opened apps &amp; overlay itself?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54681" y="332742"/>
            <a:ext cx="4628190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Process Scanning</a:t>
            </a:r>
            <a:endParaRPr lang="en-US" altLang="zh-CN" sz="40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807" y="2133466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b="1" i="0" dirty="0" smtClean="0">
                <a:effectLst/>
                <a:latin typeface="Consolas" panose="020B0609020204030204" pitchFamily="49" charset="0"/>
              </a:rPr>
              <a:t>While(true)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3203886" y="1832447"/>
            <a:ext cx="2592216" cy="1058412"/>
          </a:xfrm>
          <a:prstGeom prst="diamond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85658" y="3429000"/>
            <a:ext cx="8028670" cy="122410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&lt;/uses-permission&gt;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&lt;uses-permission</a:t>
            </a:r>
            <a:r>
              <a:rPr lang="en-US" altLang="zh-CN" dirty="0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                     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name=‘</a:t>
            </a:r>
            <a:r>
              <a:rPr lang="en-US" altLang="zh-CN" dirty="0" err="1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android.permission.PACKAGE_USAGE_STATS</a:t>
            </a:r>
            <a:r>
              <a:rPr lang="en-US" altLang="zh-CN" dirty="0" smtClean="0">
                <a:solidFill>
                  <a:schemeClr val="tx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’&gt;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cxnSp>
        <p:nvCxnSpPr>
          <p:cNvPr id="9" name="直接箭头连接符 8"/>
          <p:cNvCxnSpPr>
            <a:stCxn id="4" idx="2"/>
            <a:endCxn id="7" idx="0"/>
          </p:cNvCxnSpPr>
          <p:nvPr/>
        </p:nvCxnSpPr>
        <p:spPr>
          <a:xfrm flipH="1">
            <a:off x="4499993" y="2890859"/>
            <a:ext cx="1" cy="538141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499992" y="4653102"/>
            <a:ext cx="1" cy="538141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63764" y="5191243"/>
            <a:ext cx="5472456" cy="1170825"/>
          </a:xfrm>
          <a:prstGeom prst="rect">
            <a:avLst/>
          </a:prstGeom>
          <a:noFill/>
          <a:ln w="28575">
            <a:solidFill>
              <a:srgbClr val="DF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TOP Process/Package name</a:t>
            </a:r>
            <a:endParaRPr lang="zh-CN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6" y="818982"/>
            <a:ext cx="8928744" cy="20785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626" y="692772"/>
            <a:ext cx="9036372" cy="2286390"/>
          </a:xfrm>
          <a:prstGeom prst="rect">
            <a:avLst/>
          </a:prstGeom>
          <a:noFill/>
          <a:ln w="28575">
            <a:solidFill>
              <a:srgbClr val="DF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直接箭头连接符 5"/>
          <p:cNvCxnSpPr>
            <a:stCxn id="5" idx="2"/>
            <a:endCxn id="3" idx="0"/>
          </p:cNvCxnSpPr>
          <p:nvPr/>
        </p:nvCxnSpPr>
        <p:spPr>
          <a:xfrm>
            <a:off x="4625812" y="2979162"/>
            <a:ext cx="0" cy="737862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682471" y="3717024"/>
            <a:ext cx="5886681" cy="17660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Compare with </a:t>
            </a:r>
          </a:p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targeted app names</a:t>
            </a:r>
            <a:endParaRPr lang="zh-CN" altLang="en-US" sz="2800" dirty="0">
              <a:solidFill>
                <a:schemeClr val="tx1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621872" y="5483074"/>
            <a:ext cx="3939" cy="970178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512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266825"/>
            <a:ext cx="7345362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4644006" y="0"/>
            <a:ext cx="3939" cy="970178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2987868" y="970178"/>
            <a:ext cx="3312276" cy="1522744"/>
          </a:xfrm>
          <a:prstGeom prst="diamond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MATCH?</a:t>
            </a:r>
            <a:endParaRPr lang="zh-CN" alt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直接箭头连接符 5"/>
          <p:cNvCxnSpPr>
            <a:endCxn id="11" idx="0"/>
          </p:cNvCxnSpPr>
          <p:nvPr/>
        </p:nvCxnSpPr>
        <p:spPr>
          <a:xfrm>
            <a:off x="4642035" y="2507543"/>
            <a:ext cx="0" cy="991101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42035" y="2591117"/>
            <a:ext cx="36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Y</a:t>
            </a:r>
            <a:endParaRPr lang="zh-CN" altLang="en-US" sz="2800" dirty="0"/>
          </a:p>
        </p:txBody>
      </p:sp>
      <p:sp>
        <p:nvSpPr>
          <p:cNvPr id="11" name="椭圆 10"/>
          <p:cNvSpPr/>
          <p:nvPr/>
        </p:nvSpPr>
        <p:spPr>
          <a:xfrm>
            <a:off x="1698694" y="3498644"/>
            <a:ext cx="5886681" cy="17660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 corresponding PHP file from C&amp;C</a:t>
            </a:r>
            <a:endParaRPr lang="zh-CN" altLang="en-US" sz="2800" dirty="0">
              <a:solidFill>
                <a:schemeClr val="tx1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642035" y="5264694"/>
            <a:ext cx="12283" cy="1260564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>
            <a:off x="4644006" y="0"/>
            <a:ext cx="12284" cy="1052802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062" y="1060063"/>
            <a:ext cx="5472456" cy="1170825"/>
          </a:xfrm>
          <a:prstGeom prst="rect">
            <a:avLst/>
          </a:prstGeom>
          <a:noFill/>
          <a:ln w="28575">
            <a:solidFill>
              <a:srgbClr val="DF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UP THROUGH </a:t>
            </a:r>
            <a:r>
              <a:rPr lang="en-US" altLang="zh-CN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webView</a:t>
            </a:r>
            <a:endParaRPr lang="en-US" altLang="zh-CN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(doesn’t need permission)</a:t>
            </a:r>
            <a:endParaRPr lang="zh-CN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4" y="2564928"/>
            <a:ext cx="8079724" cy="35537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9664" y="2492922"/>
            <a:ext cx="8280690" cy="3744312"/>
          </a:xfrm>
          <a:prstGeom prst="rect">
            <a:avLst/>
          </a:prstGeom>
          <a:noFill/>
          <a:ln w="28575">
            <a:solidFill>
              <a:srgbClr val="DF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emoj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" t="33244" r="77951" b="35794"/>
          <a:stretch/>
        </p:blipFill>
        <p:spPr bwMode="auto">
          <a:xfrm>
            <a:off x="5364066" y="3840344"/>
            <a:ext cx="984025" cy="9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511485" y="108567"/>
            <a:ext cx="4006225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Battery Issues?</a:t>
            </a:r>
            <a:endParaRPr lang="en-US" altLang="zh-CN" sz="4000" b="1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748" y="2002637"/>
            <a:ext cx="561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3600" i="0" dirty="0" smtClean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Battery opt apps</a:t>
            </a:r>
            <a:endParaRPr lang="zh-CN" altLang="en-US" sz="3600" dirty="0">
              <a:solidFill>
                <a:srgbClr val="0070C0"/>
              </a:solidFill>
              <a:latin typeface="Consolas" panose="020B0609020204030204" pitchFamily="49" charset="0"/>
              <a:cs typeface="DejaVu Sans Light" panose="020B0203030804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 rot="5400000">
            <a:off x="4046206" y="3150060"/>
            <a:ext cx="1224102" cy="3231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03736" y="3989511"/>
            <a:ext cx="561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3600" b="1" i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M</a:t>
            </a:r>
            <a:r>
              <a:rPr lang="en-AU" altLang="zh-CN" sz="3600" b="1" i="0" dirty="0" smtClean="0">
                <a:solidFill>
                  <a:srgbClr val="2C2C2C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a</a:t>
            </a:r>
            <a:r>
              <a:rPr lang="en-AU" altLang="zh-CN" sz="3600" b="1" i="0" dirty="0" smtClean="0">
                <a:solidFill>
                  <a:srgbClr val="686868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l</a:t>
            </a:r>
            <a:r>
              <a:rPr lang="en-AU" altLang="zh-CN" sz="3600" b="1" i="0" dirty="0" smtClean="0">
                <a:solidFill>
                  <a:srgbClr val="8C8C8C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w</a:t>
            </a:r>
            <a:r>
              <a:rPr lang="en-AU" altLang="zh-CN" sz="3600" b="1" i="0" dirty="0" smtClean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a</a:t>
            </a:r>
            <a:r>
              <a:rPr lang="en-AU" altLang="zh-CN" sz="3600" b="1" i="0" dirty="0" smtClean="0">
                <a:solidFill>
                  <a:srgbClr val="B6B6B6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r</a:t>
            </a:r>
            <a:r>
              <a:rPr lang="en-AU" altLang="zh-CN" sz="3600" b="1" i="0" dirty="0" smtClean="0">
                <a:solidFill>
                  <a:srgbClr val="D9D9D9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e</a:t>
            </a:r>
            <a:endParaRPr lang="zh-CN" altLang="en-US" sz="3600" b="1" dirty="0">
              <a:solidFill>
                <a:srgbClr val="D9D9D9"/>
              </a:solidFill>
              <a:latin typeface="Consolas" panose="020B0609020204030204" pitchFamily="49" charset="0"/>
              <a:cs typeface="DejaVu Sans Light" panose="020B02030308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75326" y="8150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808000"/>
                </a:solidFill>
                <a:latin typeface="Comic Sans MS" panose="030F0702030302020204" pitchFamily="66" charset="0"/>
              </a:rPr>
              <a:t>Life Without  </a:t>
            </a:r>
          </a:p>
          <a:p>
            <a:r>
              <a:rPr lang="en-US" altLang="zh-CN" sz="2400" i="1" dirty="0">
                <a:solidFill>
                  <a:srgbClr val="808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400" i="1" dirty="0" smtClean="0">
                <a:solidFill>
                  <a:srgbClr val="808000"/>
                </a:solidFill>
                <a:latin typeface="Comic Sans MS" panose="030F0702030302020204" pitchFamily="66" charset="0"/>
              </a:rPr>
              <a:t>   REQUEST_IGNORE_BATTERY_OPTIMIZATIONS</a:t>
            </a:r>
            <a:endParaRPr lang="zh-CN" altLang="en-US" sz="2400" i="1" dirty="0">
              <a:solidFill>
                <a:srgbClr val="808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0" y="1617537"/>
            <a:ext cx="77402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1700856"/>
            <a:ext cx="77402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702182" y="5264237"/>
            <a:ext cx="6235315" cy="92333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  <a:gs pos="0">
                <a:schemeClr val="accent3"/>
              </a:gs>
            </a:gsLst>
            <a:lin ang="5400000" scaled="0"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0"/>
                <a:solidFill>
                  <a:srgbClr val="CC6600"/>
                </a:solidFill>
                <a:effectLst>
                  <a:reflection blurRad="6350" stA="53000" endA="300" endPos="35500" dir="5400000" sy="-90000" algn="bl" rotWithShape="0"/>
                </a:effectLst>
                <a:latin typeface="Stencil" panose="040409050D0802020404" pitchFamily="82" charset="0"/>
              </a:rPr>
              <a:t>MISSION FAILED</a:t>
            </a:r>
            <a:r>
              <a:rPr lang="zh-CN" altLang="en-US" sz="5400" b="1" cap="none" spc="0" dirty="0" smtClean="0">
                <a:ln w="0"/>
                <a:solidFill>
                  <a:srgbClr val="CC6600"/>
                </a:solidFill>
                <a:effectLst>
                  <a:reflection blurRad="6350" stA="53000" endA="300" endPos="35500" dir="5400000" sy="-90000" algn="bl" rotWithShape="0"/>
                </a:effectLst>
                <a:latin typeface="Stencil" panose="040409050D0802020404" pitchFamily="82" charset="0"/>
              </a:rPr>
              <a:t>！</a:t>
            </a:r>
            <a:endParaRPr lang="zh-CN" altLang="en-US" sz="5400" b="1" cap="none" spc="0" dirty="0">
              <a:ln w="0"/>
              <a:solidFill>
                <a:srgbClr val="CC6600"/>
              </a:solidFill>
              <a:effectLst>
                <a:reflection blurRad="6350" stA="53000" endA="300" endPos="35500" dir="5400000" sy="-90000" algn="bl" rotWithShape="0"/>
              </a:effectLst>
              <a:latin typeface="Stencil" panose="040409050D0802020404" pitchFamily="82" charset="0"/>
            </a:endParaRPr>
          </a:p>
        </p:txBody>
      </p:sp>
      <p:sp>
        <p:nvSpPr>
          <p:cNvPr id="18" name="AutoShape 2" descr="Image result for emoj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www.klaviyo.com/wp-content/uploads/2017/05/emoji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3" t="2697" b="67820"/>
          <a:stretch/>
        </p:blipFill>
        <p:spPr bwMode="auto">
          <a:xfrm>
            <a:off x="5364066" y="4844299"/>
            <a:ext cx="948290" cy="8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511485" y="108567"/>
            <a:ext cx="4006225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noProof="1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Battery Issues?</a:t>
            </a:r>
            <a:endParaRPr lang="en-US" altLang="zh-CN" sz="4000" b="1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5742" y="3026213"/>
            <a:ext cx="561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3600" i="0" dirty="0" smtClean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Battery opt apps</a:t>
            </a:r>
            <a:endParaRPr lang="zh-CN" altLang="en-US" sz="3600" dirty="0">
              <a:solidFill>
                <a:srgbClr val="0070C0"/>
              </a:solidFill>
              <a:latin typeface="Consolas" panose="020B0609020204030204" pitchFamily="49" charset="0"/>
              <a:cs typeface="DejaVu Sans Light" panose="020B0203030804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 rot="5400000">
            <a:off x="3974200" y="4173636"/>
            <a:ext cx="1224102" cy="3231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5742" y="4969084"/>
            <a:ext cx="561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3600" b="1" i="0" dirty="0" smtClean="0">
                <a:solidFill>
                  <a:srgbClr val="CC3399"/>
                </a:solidFill>
                <a:effectLst/>
                <a:latin typeface="Consolas" panose="020B0609020204030204" pitchFamily="49" charset="0"/>
                <a:ea typeface="DejaVu Sans Light" panose="020B0203030804020204" pitchFamily="34" charset="0"/>
                <a:cs typeface="DejaVu Sans Light" panose="020B0203030804020204" pitchFamily="34" charset="0"/>
              </a:rPr>
              <a:t>Malware</a:t>
            </a:r>
            <a:endParaRPr lang="zh-CN" altLang="en-US" sz="3600" b="1" dirty="0">
              <a:solidFill>
                <a:srgbClr val="CC3399"/>
              </a:solidFill>
              <a:latin typeface="Consolas" panose="020B0609020204030204" pitchFamily="49" charset="0"/>
              <a:cs typeface="DejaVu Sans Light" panose="020B02030308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75326" y="8150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CC6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Life With</a:t>
            </a:r>
          </a:p>
          <a:p>
            <a:r>
              <a:rPr lang="en-US" altLang="zh-CN" sz="2400" dirty="0">
                <a:solidFill>
                  <a:srgbClr val="00CC6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2400" dirty="0" smtClean="0">
                <a:solidFill>
                  <a:srgbClr val="00CC6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REQUEST_IGNORE_BATTERY_OPTIMIZATIONS</a:t>
            </a:r>
            <a:endParaRPr lang="zh-CN" altLang="en-US" sz="2400" dirty="0">
              <a:solidFill>
                <a:srgbClr val="00CC66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0" y="1617537"/>
            <a:ext cx="77402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1700856"/>
            <a:ext cx="77402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26966" y="5800392"/>
            <a:ext cx="88170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0"/>
                <a:solidFill>
                  <a:srgbClr val="FFCC00"/>
                </a:solidFill>
                <a:effectLst>
                  <a:reflection blurRad="6350" stA="53000" endA="300" endPos="35500" dir="5400000" sy="-90000" algn="bl" rotWithShape="0"/>
                </a:effectLst>
                <a:latin typeface="Stencil" panose="040409050D0802020404" pitchFamily="82" charset="0"/>
              </a:rPr>
              <a:t>MISSION ACCOMPLISHED</a:t>
            </a:r>
            <a:r>
              <a:rPr lang="zh-CN" altLang="en-US" sz="5400" b="1" cap="none" spc="0" dirty="0" smtClean="0">
                <a:ln w="0"/>
                <a:solidFill>
                  <a:srgbClr val="FFCC00"/>
                </a:solidFill>
                <a:effectLst>
                  <a:reflection blurRad="6350" stA="53000" endA="300" endPos="35500" dir="5400000" sy="-90000" algn="bl" rotWithShape="0"/>
                </a:effectLst>
                <a:latin typeface="Stencil" panose="040409050D0802020404" pitchFamily="82" charset="0"/>
              </a:rPr>
              <a:t>！</a:t>
            </a:r>
            <a:endParaRPr lang="zh-CN" altLang="en-US" sz="5400" b="1" cap="none" spc="0" dirty="0">
              <a:ln w="0"/>
              <a:solidFill>
                <a:srgbClr val="FFCC00"/>
              </a:solidFill>
              <a:effectLst>
                <a:reflection blurRad="6350" stA="53000" endA="300" endPos="35500" dir="5400000" sy="-90000" algn="bl" rotWithShape="0"/>
              </a:effectLst>
              <a:latin typeface="Stencil" panose="040409050D0802020404" pitchFamily="82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" y="1869235"/>
            <a:ext cx="8993348" cy="9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664" y="163792"/>
            <a:ext cx="896436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#1: </a:t>
            </a:r>
            <a:r>
              <a:rPr lang="en-AU" altLang="zh-CN" sz="4000" b="1" dirty="0" smtClean="0"/>
              <a:t>SMS Interception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07" y="1150371"/>
            <a:ext cx="5372100" cy="2009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7" y="3435515"/>
            <a:ext cx="5353050" cy="99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07" y="4701484"/>
            <a:ext cx="56483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79784" y="188730"/>
            <a:ext cx="5040420" cy="172814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 for being the default SMS app</a:t>
            </a:r>
            <a:endParaRPr lang="zh-CN" altLang="en-US" sz="2800" dirty="0">
              <a:solidFill>
                <a:schemeClr val="tx1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532628" y="1916874"/>
            <a:ext cx="0" cy="737862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965020" y="2654736"/>
            <a:ext cx="5055184" cy="178132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Receive, </a:t>
            </a:r>
            <a:r>
              <a:rPr lang="en-US" altLang="zh-CN" sz="2800" dirty="0" err="1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Read,Write</a:t>
            </a:r>
            <a:r>
              <a:rPr lang="en-US" altLang="zh-CN" sz="2800" dirty="0" smtClean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&amp; Send OTP codes</a:t>
            </a:r>
            <a:endParaRPr lang="zh-CN" altLang="en-US" sz="2800" dirty="0">
              <a:solidFill>
                <a:schemeClr val="tx1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532628" y="4436058"/>
            <a:ext cx="0" cy="737862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084424" y="5173920"/>
            <a:ext cx="4896408" cy="135133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Source Code Pro" panose="020B0509030403020204" pitchFamily="49" charset="0"/>
              </a:rPr>
              <a:t>Delete the SMS</a:t>
            </a:r>
            <a:endParaRPr lang="zh-CN" altLang="en-US" sz="28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5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64" y="1025831"/>
            <a:ext cx="8001000" cy="331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3741" y="65107"/>
            <a:ext cx="7112845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#2: </a:t>
            </a:r>
            <a:r>
              <a:rPr lang="en-AU" altLang="zh-CN" sz="4000" b="1" dirty="0" smtClean="0"/>
              <a:t>Call Forwarding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43557" y="4509090"/>
            <a:ext cx="388832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Calls</a:t>
            </a:r>
          </a:p>
          <a:p>
            <a:pPr algn="ctr"/>
            <a:r>
              <a:rPr lang="en-US" altLang="zh-CN" sz="5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from bank</a:t>
            </a:r>
            <a:endParaRPr lang="zh-CN" altLang="en-US" sz="54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3563916" y="4846208"/>
            <a:ext cx="1656138" cy="1080090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85143" y="4509090"/>
            <a:ext cx="39356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</a:rPr>
              <a:t>  Malware </a:t>
            </a:r>
          </a:p>
          <a:p>
            <a:pPr algn="ctr"/>
            <a:r>
              <a:rPr lang="en-US" altLang="zh-CN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</a:rPr>
              <a:t>Author</a:t>
            </a:r>
            <a:endParaRPr lang="zh-CN" alt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4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4004" y="30737"/>
            <a:ext cx="719459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3: </a:t>
            </a:r>
            <a:r>
              <a:rPr lang="en-AU" altLang="zh-CN" sz="4000" b="1" dirty="0" smtClean="0"/>
              <a:t>Sandbox-evading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3760"/>
          <a:stretch/>
        </p:blipFill>
        <p:spPr>
          <a:xfrm>
            <a:off x="625863" y="908790"/>
            <a:ext cx="8500495" cy="5210587"/>
          </a:xfrm>
          <a:prstGeom prst="rect">
            <a:avLst/>
          </a:prstGeom>
        </p:spPr>
      </p:pic>
      <p:sp>
        <p:nvSpPr>
          <p:cNvPr id="10" name="燕尾形箭头 9"/>
          <p:cNvSpPr/>
          <p:nvPr/>
        </p:nvSpPr>
        <p:spPr>
          <a:xfrm>
            <a:off x="179634" y="1124808"/>
            <a:ext cx="720060" cy="216018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燕尾形箭头 10"/>
          <p:cNvSpPr/>
          <p:nvPr/>
        </p:nvSpPr>
        <p:spPr>
          <a:xfrm>
            <a:off x="179549" y="1556844"/>
            <a:ext cx="720060" cy="216018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75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4004" y="30737"/>
            <a:ext cx="719459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3: </a:t>
            </a:r>
            <a:r>
              <a:rPr lang="en-AU" altLang="zh-CN" sz="4000" b="1" dirty="0" smtClean="0"/>
              <a:t>Sandbox-evading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652" y="2015035"/>
            <a:ext cx="856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Consolas" panose="020B0609020204030204" pitchFamily="49" charset="0"/>
              </a:rPr>
              <a:t>RegisterListener</a:t>
            </a:r>
            <a:r>
              <a:rPr lang="en-US" altLang="zh-CN" sz="2400" dirty="0" smtClean="0">
                <a:latin typeface="Consolas" panose="020B0609020204030204" pitchFamily="49" charset="0"/>
              </a:rPr>
              <a:t> : </a:t>
            </a:r>
            <a:endParaRPr lang="en-US" altLang="zh-CN" dirty="0" smtClean="0"/>
          </a:p>
          <a:p>
            <a:r>
              <a:rPr lang="en-US" altLang="zh-CN" sz="20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public </a:t>
            </a:r>
            <a:r>
              <a:rPr lang="en-US" altLang="zh-CN" sz="20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boolean</a:t>
            </a:r>
            <a:r>
              <a:rPr lang="en-US" altLang="zh-CN" sz="20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en-US" altLang="zh-CN" sz="20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registerListener</a:t>
            </a:r>
            <a:r>
              <a:rPr lang="en-US" altLang="zh-CN" sz="20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zh-CN" altLang="zh-CN" sz="2000" dirty="0" smtClean="0">
                <a:solidFill>
                  <a:srgbClr val="039BE5"/>
                </a:solidFill>
                <a:latin typeface="Source Code Pro" panose="020B0509030403020204" pitchFamily="49" charset="0"/>
              </a:rPr>
              <a:t>SensorEventListener</a:t>
            </a:r>
            <a:r>
              <a:rPr lang="zh-CN" altLang="zh-CN" sz="2000" dirty="0" smtClean="0">
                <a:solidFill>
                  <a:srgbClr val="202124"/>
                </a:solidFill>
                <a:latin typeface="Source Code Pro" panose="020B0509030403020204" pitchFamily="49" charset="0"/>
              </a:rPr>
              <a:t> </a:t>
            </a:r>
            <a:r>
              <a:rPr lang="zh-CN" altLang="zh-CN" sz="2000" dirty="0">
                <a:solidFill>
                  <a:srgbClr val="202124"/>
                </a:solidFill>
                <a:latin typeface="Source Code Pro" panose="020B0509030403020204" pitchFamily="49" charset="0"/>
              </a:rPr>
              <a:t>listener, </a:t>
            </a:r>
            <a:r>
              <a:rPr lang="zh-CN" altLang="zh-CN" sz="2000" dirty="0">
                <a:solidFill>
                  <a:srgbClr val="039BE5"/>
                </a:solidFill>
                <a:latin typeface="Source Code Pro" panose="020B0509030403020204" pitchFamily="49" charset="0"/>
              </a:rPr>
              <a:t>Sensor</a:t>
            </a:r>
            <a:r>
              <a:rPr lang="zh-CN" altLang="zh-CN" sz="2000" dirty="0">
                <a:solidFill>
                  <a:srgbClr val="202124"/>
                </a:solidFill>
                <a:latin typeface="Source Code Pro" panose="020B0509030403020204" pitchFamily="49" charset="0"/>
              </a:rPr>
              <a:t> sensor, </a:t>
            </a:r>
            <a:r>
              <a:rPr lang="zh-CN" altLang="zh-CN" sz="2000" dirty="0" smtClean="0">
                <a:solidFill>
                  <a:srgbClr val="039BE5"/>
                </a:solidFill>
                <a:latin typeface="Source Code Pro" panose="020B0509030403020204" pitchFamily="49" charset="0"/>
              </a:rPr>
              <a:t>int</a:t>
            </a:r>
            <a:r>
              <a:rPr lang="zh-CN" altLang="zh-CN" sz="2000" dirty="0" smtClean="0">
                <a:solidFill>
                  <a:srgbClr val="202124"/>
                </a:solidFill>
                <a:latin typeface="Source Code Pro" panose="020B0509030403020204" pitchFamily="49" charset="0"/>
              </a:rPr>
              <a:t> </a:t>
            </a:r>
            <a:r>
              <a:rPr lang="zh-CN" altLang="zh-CN" sz="2000" b="1" i="1" dirty="0" smtClean="0">
                <a:solidFill>
                  <a:srgbClr val="FF0000"/>
                </a:solidFill>
                <a:latin typeface="Source Code Pro" panose="020B0509030403020204" pitchFamily="49" charset="0"/>
              </a:rPr>
              <a:t>samplingPeriodUs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CN" sz="20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endParaRPr lang="zh-CN" altLang="en-US" sz="2000" dirty="0">
              <a:latin typeface="Source Code Pro" panose="020B050903040302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3760" b="82035"/>
          <a:stretch/>
        </p:blipFill>
        <p:spPr>
          <a:xfrm>
            <a:off x="323646" y="908790"/>
            <a:ext cx="8500495" cy="936078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576118" y="1376829"/>
            <a:ext cx="136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64066" y="1844868"/>
            <a:ext cx="136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03789"/>
              </p:ext>
            </p:extLst>
          </p:nvPr>
        </p:nvGraphicFramePr>
        <p:xfrm>
          <a:off x="395652" y="3717024"/>
          <a:ext cx="7665632" cy="2931160"/>
        </p:xfrm>
        <a:graphic>
          <a:graphicData uri="http://schemas.openxmlformats.org/drawingml/2006/table">
            <a:tbl>
              <a:tblPr firstCol="1" bandCol="1">
                <a:tableStyleId>{5C22544A-7EE6-4342-B048-85BDC9FD1C3A}</a:tableStyleId>
              </a:tblPr>
              <a:tblGrid>
                <a:gridCol w="1617129"/>
                <a:gridCol w="2215687"/>
                <a:gridCol w="1824829"/>
                <a:gridCol w="2007987"/>
              </a:tblGrid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Sampling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PeriodUs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>
                          <a:solidFill>
                            <a:schemeClr val="tx1"/>
                          </a:solidFill>
                        </a:rPr>
                        <a:t>Constant Value</a:t>
                      </a:r>
                      <a:endParaRPr lang="zh-CN" alt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>
                          <a:solidFill>
                            <a:schemeClr val="tx1"/>
                          </a:solidFill>
                        </a:rPr>
                        <a:t>Time indicated</a:t>
                      </a:r>
                      <a:endParaRPr lang="zh-CN" alt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b="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SENSOR_DELAY_FASTEST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 </a:t>
                      </a:r>
                      <a:r>
                        <a:rPr lang="en-US" altLang="zh-CN" dirty="0" err="1" smtClean="0"/>
                        <a:t>ms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b="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SENSOR_DELAY_GAME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 </a:t>
                      </a:r>
                      <a:r>
                        <a:rPr lang="en-US" altLang="zh-CN" dirty="0" err="1" smtClean="0"/>
                        <a:t>ms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b="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SENSOR_DELAY_UI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60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ms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b="1" i="0" u="none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SENSOR_DELAY_NORMAL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200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ms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0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4004" y="30737"/>
            <a:ext cx="719459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3: </a:t>
            </a:r>
            <a:r>
              <a:rPr lang="en-AU" altLang="zh-CN" sz="4000" b="1" dirty="0" smtClean="0"/>
              <a:t>Sandbox-evading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3760"/>
          <a:stretch/>
        </p:blipFill>
        <p:spPr>
          <a:xfrm>
            <a:off x="333765" y="908790"/>
            <a:ext cx="8810235" cy="5400450"/>
          </a:xfrm>
          <a:prstGeom prst="rect">
            <a:avLst/>
          </a:prstGeom>
        </p:spPr>
      </p:pic>
      <p:sp>
        <p:nvSpPr>
          <p:cNvPr id="8" name="燕尾形箭头 7"/>
          <p:cNvSpPr/>
          <p:nvPr/>
        </p:nvSpPr>
        <p:spPr>
          <a:xfrm>
            <a:off x="-8553" y="1844868"/>
            <a:ext cx="720060" cy="216018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2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614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49425"/>
            <a:ext cx="820737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92125" y="1063625"/>
            <a:ext cx="312039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Package name 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6150" name="内容占位符 9"/>
          <p:cNvPicPr>
            <a:picLocks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9013" y="3749675"/>
            <a:ext cx="2427287" cy="2887663"/>
          </a:xfrm>
        </p:spPr>
      </p:pic>
      <p:pic>
        <p:nvPicPr>
          <p:cNvPr id="6151" name="图片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8" y="3749675"/>
            <a:ext cx="2378075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4004" y="30737"/>
            <a:ext cx="719459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AU" altLang="zh-CN" sz="4000" b="1" dirty="0" smtClean="0">
                <a:solidFill>
                  <a:srgbClr val="FF0000"/>
                </a:solidFill>
              </a:rPr>
              <a:t>Ultimate 3: </a:t>
            </a:r>
            <a:r>
              <a:rPr lang="en-AU" altLang="zh-CN" sz="4000" b="1" dirty="0" smtClean="0"/>
              <a:t>Sandbox-evading</a:t>
            </a:r>
            <a:endParaRPr lang="en-AU" altLang="zh-CN" sz="40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8778" b="78667"/>
          <a:stretch/>
        </p:blipFill>
        <p:spPr>
          <a:xfrm>
            <a:off x="395652" y="909314"/>
            <a:ext cx="7095360" cy="1307005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>
            <a:off x="35622" y="1999777"/>
            <a:ext cx="720060" cy="216018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043706" y="2276904"/>
            <a:ext cx="18001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43706" y="2348910"/>
            <a:ext cx="18001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918794" y="2338014"/>
            <a:ext cx="1035085" cy="5796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53878" y="2917662"/>
            <a:ext cx="35746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过程 26"/>
          <p:cNvSpPr/>
          <p:nvPr/>
        </p:nvSpPr>
        <p:spPr>
          <a:xfrm>
            <a:off x="3281297" y="5687019"/>
            <a:ext cx="5602492" cy="495578"/>
          </a:xfrm>
          <a:prstGeom prst="flowChartProcess">
            <a:avLst/>
          </a:prstGeom>
          <a:noFill/>
          <a:ln w="19050"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V10[2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]: 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Acceleration minus </a:t>
            </a:r>
            <a:r>
              <a:rPr lang="en-AU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Gz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on the z-axis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83782" y="2360554"/>
            <a:ext cx="1170097" cy="6552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953878" y="3015808"/>
            <a:ext cx="35746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/>
          <a:srcRect t="21333" r="69692" b="73273"/>
          <a:stretch/>
        </p:blipFill>
        <p:spPr>
          <a:xfrm>
            <a:off x="156480" y="3414355"/>
            <a:ext cx="3524625" cy="331601"/>
          </a:xfrm>
          <a:prstGeom prst="rect">
            <a:avLst/>
          </a:prstGeom>
        </p:spPr>
      </p:pic>
      <p:sp>
        <p:nvSpPr>
          <p:cNvPr id="38" name="流程图: 过程 37"/>
          <p:cNvSpPr/>
          <p:nvPr/>
        </p:nvSpPr>
        <p:spPr>
          <a:xfrm>
            <a:off x="3287459" y="4010377"/>
            <a:ext cx="5602492" cy="495578"/>
          </a:xfrm>
          <a:prstGeom prst="flowChartProcess">
            <a:avLst/>
          </a:prstGeom>
          <a:noFill/>
          <a:ln w="19050"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V10[0]: 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Acceleration minus </a:t>
            </a:r>
            <a:r>
              <a:rPr lang="en-AU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Gx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on the x-axis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9" name="流程图: 过程 38"/>
          <p:cNvSpPr/>
          <p:nvPr/>
        </p:nvSpPr>
        <p:spPr>
          <a:xfrm>
            <a:off x="3329489" y="2711069"/>
            <a:ext cx="4896408" cy="495578"/>
          </a:xfrm>
          <a:prstGeom prst="flowChartProcess">
            <a:avLst/>
          </a:prstGeom>
          <a:noFill/>
          <a:ln w="19050"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V0 ==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39BE5"/>
                </a:solidFill>
                <a:effectLst/>
                <a:latin typeface="Arial Unicode MS" panose="020B0604020202020204" pitchFamily="34" charset="-128"/>
                <a:ea typeface="SimSun" panose="02010600030101010101" pitchFamily="2" charset="-122"/>
              </a:rPr>
              <a:t>Sensor.TYPE_ACCELEROMETER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流程图: 过程 39"/>
          <p:cNvSpPr/>
          <p:nvPr/>
        </p:nvSpPr>
        <p:spPr>
          <a:xfrm>
            <a:off x="3281297" y="4848698"/>
            <a:ext cx="5602492" cy="495578"/>
          </a:xfrm>
          <a:prstGeom prst="flowChartProcess">
            <a:avLst/>
          </a:prstGeom>
          <a:noFill/>
          <a:ln w="19050"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V10[1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]: 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Acceleration minus </a:t>
            </a:r>
            <a:r>
              <a:rPr lang="en-AU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Gy</a:t>
            </a:r>
            <a:r>
              <a:rPr lang="en-AU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on the y-axis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/>
          <a:srcRect l="5256" t="26417" r="75714" b="69582"/>
          <a:stretch/>
        </p:blipFill>
        <p:spPr>
          <a:xfrm>
            <a:off x="766697" y="4116441"/>
            <a:ext cx="2304193" cy="2834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/>
          <a:srcRect l="5540" t="30666" r="78249" b="65334"/>
          <a:stretch/>
        </p:blipFill>
        <p:spPr>
          <a:xfrm>
            <a:off x="789480" y="4982511"/>
            <a:ext cx="2054376" cy="26796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/>
          <a:srcRect l="5538" t="34667" r="74726" b="61333"/>
          <a:stretch/>
        </p:blipFill>
        <p:spPr>
          <a:xfrm>
            <a:off x="780412" y="5808797"/>
            <a:ext cx="2352196" cy="25202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6234235" y="6325285"/>
            <a:ext cx="2649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altLang="zh-CN" sz="2000" b="0" i="1" dirty="0" smtClean="0">
                <a:solidFill>
                  <a:srgbClr val="202124"/>
                </a:solidFill>
                <a:effectLst/>
                <a:latin typeface="Roboto"/>
              </a:rPr>
              <a:t> in SI units (m/s^2)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05015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38667" r="13760" b="36000"/>
          <a:stretch/>
        </p:blipFill>
        <p:spPr>
          <a:xfrm>
            <a:off x="0" y="404748"/>
            <a:ext cx="8810235" cy="1368114"/>
          </a:xfrm>
          <a:prstGeom prst="rect">
            <a:avLst/>
          </a:prstGeom>
        </p:spPr>
      </p:pic>
      <p:pic>
        <p:nvPicPr>
          <p:cNvPr id="91138" name="Picture 2" descr="Sensors coordinate-system diagra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186" y="1816931"/>
            <a:ext cx="2232186" cy="266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/>
          <p:cNvSpPr/>
          <p:nvPr/>
        </p:nvSpPr>
        <p:spPr>
          <a:xfrm>
            <a:off x="1907778" y="1821172"/>
            <a:ext cx="504042" cy="18721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流程图: 过程 5"/>
              <p:cNvSpPr/>
              <p:nvPr/>
            </p:nvSpPr>
            <p:spPr>
              <a:xfrm>
                <a:off x="588524" y="3861036"/>
                <a:ext cx="8424702" cy="216018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anose="02070309020205020404" pitchFamily="49" charset="0"/>
                    <a:ea typeface="Source Code Pro" panose="020B0509030403020204" pitchFamily="49" charset="0"/>
                    <a:cs typeface="Courier New" panose="02070309020205020404" pitchFamily="49" charset="0"/>
                  </a:rPr>
                  <a:t>If  T &gt; 100 </a:t>
                </a:r>
                <a:r>
                  <a:rPr lang="en-US" altLang="zh-CN" sz="2000" b="1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anose="02070309020205020404" pitchFamily="49" charset="0"/>
                    <a:ea typeface="Source Code Pro" panose="020B0509030403020204" pitchFamily="49" charset="0"/>
                    <a:cs typeface="Courier New" panose="02070309020205020404" pitchFamily="49" charset="0"/>
                  </a:rPr>
                  <a:t>ms</a:t>
                </a: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anose="02070309020205020404" pitchFamily="49" charset="0"/>
                    <a:ea typeface="Source Code Pro" panose="020B05090304030202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altLang="zh-CN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&amp;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</a:t>
                </a:r>
              </a:p>
              <a:p>
                <a:r>
                  <a:rPr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𝑛𝑜𝑤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𝑛𝑜𝑤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𝑛𝑜𝑤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𝑙𝑎𝑠𝑡</m:t>
                                </m:r>
                              </m:sub>
                            </m:sSub>
                          </m:e>
                        </m:d>
                      </m:num>
                      <m:den>
                        <m:f>
                          <m:fPr>
                            <m:type m:val="skw"/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den>
                    </m:f>
                    <m:r>
                      <a:rPr lang="en-US" altLang="zh-CN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</m:t>
                    </m:r>
                  </m:oMath>
                </a14:m>
                <a:endParaRPr lang="en-US" altLang="zh-CN" sz="28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流程图: 过程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4" y="3861036"/>
                <a:ext cx="8424702" cy="2160180"/>
              </a:xfrm>
              <a:prstGeom prst="flowChartProcess">
                <a:avLst/>
              </a:prstGeom>
              <a:blipFill rotWithShape="0">
                <a:blip r:embed="rId4"/>
                <a:stretch>
                  <a:fillRect l="-1158" t="-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39671" y="6118210"/>
                <a:ext cx="8424702" cy="4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𝑛𝑜𝑤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𝑛𝑜𝑤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𝑛𝑜𝑤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/>
                  <a:t>  </a:t>
                </a:r>
                <a:r>
                  <a:rPr lang="en-US" altLang="zh-CN" sz="2000" dirty="0" smtClean="0"/>
                  <a:t>&gt;  12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71" y="6118210"/>
                <a:ext cx="8424702" cy="446404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539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52" y="57435"/>
            <a:ext cx="4588112" cy="3204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128"/>
          <a:stretch/>
        </p:blipFill>
        <p:spPr>
          <a:xfrm>
            <a:off x="29842" y="0"/>
            <a:ext cx="4400716" cy="3240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" y="3501006"/>
            <a:ext cx="4419324" cy="30872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27" y="3330147"/>
            <a:ext cx="45648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7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808"/>
            <a:ext cx="4739624" cy="3240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9" y="1268820"/>
            <a:ext cx="4589351" cy="31820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664" y="4941126"/>
            <a:ext cx="820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Source:  </a:t>
            </a:r>
          </a:p>
          <a:p>
            <a:r>
              <a:rPr lang="en-US" altLang="zh-CN" dirty="0" smtClean="0"/>
              <a:t>Worcester Polytechnic Institute, CS 528 Lecture 6b</a:t>
            </a:r>
          </a:p>
          <a:p>
            <a:r>
              <a:rPr lang="en-AU" altLang="zh-CN" dirty="0" smtClean="0">
                <a:hlinkClick r:id="rId4"/>
              </a:rPr>
              <a:t>http://web.cs.wpi.edu/~emmanuel/courses/cs528/F17/slides/lecture06b.pdf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1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14155"/>
              </p:ext>
            </p:extLst>
          </p:nvPr>
        </p:nvGraphicFramePr>
        <p:xfrm>
          <a:off x="971700" y="1772862"/>
          <a:ext cx="7200600" cy="3600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300"/>
                <a:gridCol w="3600300"/>
              </a:tblGrid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Matching Frequency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Walking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9900"/>
                          </a:solidFill>
                        </a:rPr>
                        <a:t>Usually</a:t>
                      </a:r>
                      <a:endParaRPr lang="zh-CN" altLang="en-US" sz="2000" b="1" dirty="0">
                        <a:solidFill>
                          <a:srgbClr val="FF9900"/>
                        </a:solidFill>
                      </a:endParaRPr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Jogging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Always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Ascending Stairs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70C0"/>
                          </a:solidFill>
                        </a:rPr>
                        <a:t>Sometimes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Descending Stairs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70C0"/>
                          </a:solidFill>
                        </a:rPr>
                        <a:t>Sometimes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Sitting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Never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Standing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Never</a:t>
                      </a:r>
                      <a:endParaRPr lang="zh-CN" altLang="en-US" sz="2000" dirty="0"/>
                    </a:p>
                  </a:txBody>
                  <a:tcPr marL="101600" marR="101600" marT="50800" marB="5080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26514" y="212665"/>
            <a:ext cx="2209259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Real Life</a:t>
            </a:r>
            <a:endParaRPr lang="en-US" altLang="zh-CN" sz="40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0684" y="212665"/>
            <a:ext cx="2209259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Real Life</a:t>
            </a:r>
            <a:endParaRPr lang="en-US" altLang="zh-CN" sz="40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2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6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1876" y="212665"/>
            <a:ext cx="264687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0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Code Pro" panose="020B0509030403020204" pitchFamily="49" charset="0"/>
                <a:ea typeface="Source Code Pro" panose="020B0509030403020204" pitchFamily="49" charset="0"/>
              </a:rPr>
              <a:t>Sandbox?</a:t>
            </a:r>
            <a:endParaRPr lang="en-US" altLang="zh-CN" sz="40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912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3766" y="1827707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 smtClean="0">
                <a:ln w="0"/>
                <a:solidFill>
                  <a:srgbClr val="CC339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 sensor data</a:t>
            </a:r>
            <a:endParaRPr lang="zh-CN" altLang="en-US" sz="5400" b="1" cap="none" spc="50" dirty="0">
              <a:ln w="0"/>
              <a:solidFill>
                <a:srgbClr val="CC339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8786" y="3614339"/>
            <a:ext cx="41857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0%   </a:t>
            </a:r>
            <a:r>
              <a:rPr lang="en-US" altLang="zh-CN" sz="6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</a:rPr>
              <a:t>NEVER</a:t>
            </a:r>
            <a:endParaRPr lang="zh-CN" altLang="en-US" sz="6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00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3"/>
          <p:cNvSpPr txBox="1">
            <a:spLocks noChangeArrowheads="1"/>
          </p:cNvSpPr>
          <p:nvPr/>
        </p:nvSpPr>
        <p:spPr bwMode="auto">
          <a:xfrm>
            <a:off x="539664" y="1412832"/>
            <a:ext cx="792066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[1]  </a:t>
            </a:r>
            <a:r>
              <a:rPr lang="en-AU" altLang="zh-CN" dirty="0"/>
              <a:t>Android </a:t>
            </a:r>
            <a:r>
              <a:rPr lang="en-AU" altLang="zh-CN" dirty="0" err="1"/>
              <a:t>MazarBot</a:t>
            </a:r>
            <a:r>
              <a:rPr lang="en-AU" altLang="zh-CN" dirty="0"/>
              <a:t> stealing credit card information in Italy with certified issued by Putin, </a:t>
            </a:r>
            <a:r>
              <a:rPr lang="en-AU" altLang="zh-CN" dirty="0">
                <a:hlinkClick r:id="rId2"/>
              </a:rPr>
              <a:t>https://lukasstefanko.com/2016/02/android-mazarbot-stealing-credit-card-information-in-italy-with-certified-issued-by-putin.html</a:t>
            </a:r>
            <a:endParaRPr lang="en-AU" altLang="zh-CN" dirty="0"/>
          </a:p>
          <a:p>
            <a:pPr eaLnBrk="1" hangingPunct="1"/>
            <a:r>
              <a:rPr lang="en-AU" altLang="zh-CN" dirty="0"/>
              <a:t>[2]  Anubis II - malware and afterlife, </a:t>
            </a:r>
            <a:r>
              <a:rPr lang="en-AU" altLang="zh-CN" dirty="0">
                <a:hlinkClick r:id="rId3"/>
              </a:rPr>
              <a:t>https://www.threatfabric.com/blogs/anubis_2_malware_and_afterlife.html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9320" y="476754"/>
            <a:ext cx="29466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7406" y="2204898"/>
            <a:ext cx="310886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 &amp;  A</a:t>
            </a:r>
            <a:endParaRPr lang="zh-CN" alt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61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58750"/>
            <a:ext cx="5129213" cy="639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4183" y="1063625"/>
            <a:ext cx="257746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Capabilities 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8197" name="文本框 5"/>
          <p:cNvSpPr txBox="1">
            <a:spLocks noChangeArrowheads="1"/>
          </p:cNvSpPr>
          <p:nvPr/>
        </p:nvSpPr>
        <p:spPr bwMode="auto">
          <a:xfrm>
            <a:off x="584200" y="1760538"/>
            <a:ext cx="7515225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Steal information with overlay attacks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Ransomware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SMS interception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Call forwarding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RAT (Remote Access Trojan)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/>
              <a:t>Keylogger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835" y="1087120"/>
            <a:ext cx="156083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Spread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33775" y="19970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rgbClr val="DF36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solidFill>
                <a:srgbClr val="DF36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950" y="3857625"/>
            <a:ext cx="338137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chemeClr val="accent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Downloader</a:t>
            </a:r>
            <a:endParaRPr lang="en-US" altLang="zh-CN" sz="4400" b="1" noProof="1">
              <a:solidFill>
                <a:schemeClr val="accent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3313" y="3857625"/>
            <a:ext cx="2325687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chemeClr val="accent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</a:t>
            </a:r>
            <a:endParaRPr lang="en-US" altLang="zh-CN" sz="4400" b="1" noProof="1">
              <a:solidFill>
                <a:schemeClr val="accent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直接箭头连接符 9"/>
          <p:cNvCxnSpPr>
            <a:stCxn id="2" idx="2"/>
            <a:endCxn id="3" idx="0"/>
          </p:cNvCxnSpPr>
          <p:nvPr/>
        </p:nvCxnSpPr>
        <p:spPr>
          <a:xfrm flipH="1">
            <a:off x="1925638" y="2765425"/>
            <a:ext cx="2646362" cy="1092200"/>
          </a:xfrm>
          <a:prstGeom prst="straightConnector1">
            <a:avLst/>
          </a:prstGeom>
          <a:ln w="63500">
            <a:solidFill>
              <a:srgbClr val="F78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2"/>
            <a:endCxn id="8" idx="0"/>
          </p:cNvCxnSpPr>
          <p:nvPr/>
        </p:nvCxnSpPr>
        <p:spPr>
          <a:xfrm>
            <a:off x="4572000" y="2765425"/>
            <a:ext cx="2773363" cy="1092200"/>
          </a:xfrm>
          <a:prstGeom prst="straightConnector1">
            <a:avLst/>
          </a:prstGeom>
          <a:ln w="63500">
            <a:solidFill>
              <a:srgbClr val="F78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3"/>
            <a:endCxn id="8" idx="1"/>
          </p:cNvCxnSpPr>
          <p:nvPr/>
        </p:nvCxnSpPr>
        <p:spPr>
          <a:xfrm>
            <a:off x="3616325" y="4241800"/>
            <a:ext cx="2566988" cy="0"/>
          </a:xfrm>
          <a:prstGeom prst="straightConnector1">
            <a:avLst/>
          </a:prstGeom>
          <a:ln w="50800">
            <a:solidFill>
              <a:srgbClr val="00B050">
                <a:alpha val="71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9935" y="1018540"/>
            <a:ext cx="156083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Spread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32188" y="2314575"/>
            <a:ext cx="2078037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rgbClr val="DF36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solidFill>
                <a:srgbClr val="DF36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09950" y="5180013"/>
            <a:ext cx="232410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chemeClr val="accent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</a:t>
            </a:r>
            <a:endParaRPr lang="en-US" altLang="zh-CN" sz="4400" b="1" noProof="1">
              <a:solidFill>
                <a:schemeClr val="accent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/>
          <p:cNvCxnSpPr>
            <a:stCxn id="2" idx="2"/>
            <a:endCxn id="8" idx="0"/>
          </p:cNvCxnSpPr>
          <p:nvPr/>
        </p:nvCxnSpPr>
        <p:spPr>
          <a:xfrm>
            <a:off x="4572000" y="3082925"/>
            <a:ext cx="0" cy="2097088"/>
          </a:xfrm>
          <a:prstGeom prst="straightConnector1">
            <a:avLst/>
          </a:prstGeom>
          <a:ln w="63500">
            <a:solidFill>
              <a:srgbClr val="F78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2718" y="1544955"/>
            <a:ext cx="3006725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via Third Party</a:t>
            </a:r>
            <a:endParaRPr lang="en-US" altLang="zh-CN" sz="32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125" y="193675"/>
            <a:ext cx="2076450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950" y="885825"/>
            <a:ext cx="2592388" cy="76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9935" y="1018540"/>
            <a:ext cx="156083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a typeface="宋体" panose="02010600030101010101" pitchFamily="2" charset="-122"/>
              </a:rPr>
              <a:t>Spread</a:t>
            </a:r>
            <a:endParaRPr lang="en-US" altLang="zh-CN" sz="3200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32188" y="2087563"/>
            <a:ext cx="2078037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rgbClr val="DF36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Anubis</a:t>
            </a:r>
            <a:endParaRPr lang="en-US" altLang="zh-CN" sz="4400" b="1" noProof="1">
              <a:solidFill>
                <a:srgbClr val="DF36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1313" y="3451225"/>
            <a:ext cx="3381375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chemeClr val="accent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Downloader</a:t>
            </a:r>
            <a:endParaRPr lang="en-US" altLang="zh-CN" sz="4400" b="1" noProof="1">
              <a:solidFill>
                <a:schemeClr val="accent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/>
          <p:cNvCxnSpPr>
            <a:stCxn id="2" idx="2"/>
            <a:endCxn id="8" idx="0"/>
          </p:cNvCxnSpPr>
          <p:nvPr/>
        </p:nvCxnSpPr>
        <p:spPr>
          <a:xfrm>
            <a:off x="4572000" y="2855913"/>
            <a:ext cx="0" cy="595312"/>
          </a:xfrm>
          <a:prstGeom prst="straightConnector1">
            <a:avLst/>
          </a:prstGeom>
          <a:ln w="63500">
            <a:solidFill>
              <a:srgbClr val="F78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670" y="1504315"/>
            <a:ext cx="332359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defRPr/>
            </a:pPr>
            <a:r>
              <a:rPr lang="en-US" altLang="zh-CN" sz="32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via Google Play </a:t>
            </a:r>
            <a:endParaRPr lang="en-US" altLang="zh-CN" sz="32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08363" y="5657850"/>
            <a:ext cx="2325687" cy="768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noProof="1">
                <a:solidFill>
                  <a:schemeClr val="accent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Payload</a:t>
            </a:r>
            <a:endParaRPr lang="en-US" altLang="zh-CN" sz="4400" b="1" noProof="1">
              <a:solidFill>
                <a:schemeClr val="accent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直接连接符 6"/>
          <p:cNvCxnSpPr>
            <a:stCxn id="8" idx="2"/>
            <a:endCxn id="3" idx="0"/>
          </p:cNvCxnSpPr>
          <p:nvPr/>
        </p:nvCxnSpPr>
        <p:spPr>
          <a:xfrm flipH="1">
            <a:off x="4572000" y="4219575"/>
            <a:ext cx="0" cy="143827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5" name="文本框 9"/>
          <p:cNvSpPr txBox="1">
            <a:spLocks noChangeArrowheads="1"/>
          </p:cNvSpPr>
          <p:nvPr/>
        </p:nvSpPr>
        <p:spPr bwMode="auto">
          <a:xfrm>
            <a:off x="4759325" y="4783138"/>
            <a:ext cx="3935413" cy="368300"/>
          </a:xfrm>
          <a:prstGeom prst="rect">
            <a:avLst/>
          </a:prstGeom>
          <a:noFill/>
          <a:ln w="19050">
            <a:solidFill>
              <a:srgbClr val="3C8C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REQUEST_INSTALL_PACKAGES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5461</TotalTime>
  <Words>783</Words>
  <Application>Microsoft Office PowerPoint</Application>
  <PresentationFormat>全屏显示(4:3)</PresentationFormat>
  <Paragraphs>234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</vt:lpstr>
      <vt:lpstr>SimSun</vt:lpstr>
      <vt:lpstr>Calibri</vt:lpstr>
      <vt:lpstr>Stencil</vt:lpstr>
      <vt:lpstr>Source Code Pro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宁宝迪</dc:creator>
  <cp:lastModifiedBy>Windows 用户</cp:lastModifiedBy>
  <cp:revision>73</cp:revision>
  <dcterms:created xsi:type="dcterms:W3CDTF">2019-08-19T17:30:00Z</dcterms:created>
  <dcterms:modified xsi:type="dcterms:W3CDTF">2019-08-30T07:03:14Z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